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r-Latn-R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47C77A-236C-49E1-9DC8-057B25F274D0}" type="datetimeFigureOut">
              <a:rPr lang="hr-HR" smtClean="0"/>
              <a:pPr>
                <a:defRPr/>
              </a:pPr>
              <a:t>12.8.2014.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25321-DE44-4562-9350-010BDD83F54A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940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F224FC-2503-4528-8BA4-B5749E5686DB}" type="datetimeFigureOut">
              <a:rPr lang="hr-HR" smtClean="0"/>
              <a:pPr>
                <a:defRPr/>
              </a:pPr>
              <a:t>12.8.2014.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E06E8-5B2D-4465-BF01-245D9A656559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9404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D7449A-1F1A-43B8-BB97-5397FCFE187E}" type="datetimeFigureOut">
              <a:rPr lang="hr-HR" smtClean="0"/>
              <a:pPr>
                <a:defRPr/>
              </a:pPr>
              <a:t>12.8.2014.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2571D-6E4C-4201-A40A-AB11739A1B7D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8725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553" y="116632"/>
            <a:ext cx="2304256" cy="660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5A66F8-3651-415E-BFC8-E16434E79AF1}" type="datetimeFigureOut">
              <a:rPr lang="hr-HR" smtClean="0"/>
              <a:pPr>
                <a:defRPr/>
              </a:pPr>
              <a:t>12.8.2014.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372200" y="6165304"/>
            <a:ext cx="2133600" cy="365125"/>
          </a:xfrm>
        </p:spPr>
        <p:txBody>
          <a:bodyPr/>
          <a:lstStyle/>
          <a:p>
            <a:pPr>
              <a:defRPr/>
            </a:pPr>
            <a:fld id="{F29EFA26-CA1E-4A42-9BC3-36AECB49A97A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8184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7E4019-E005-4D6B-8353-8E96C4E5161C}" type="datetimeFigureOut">
              <a:rPr lang="hr-HR" smtClean="0"/>
              <a:pPr>
                <a:defRPr/>
              </a:pPr>
              <a:t>12.8.2014.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5799A-6608-4F9F-81EB-E5245F94B784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2061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80CB59-F379-412F-B5DF-533615C01253}" type="datetimeFigureOut">
              <a:rPr lang="hr-HR" smtClean="0"/>
              <a:pPr>
                <a:defRPr/>
              </a:pPr>
              <a:t>12.8.2014.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6539-23D6-4ED3-A8DE-B83E1E038863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6293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91B61B-B58B-4E66-A89C-7176846FFD50}" type="datetimeFigureOut">
              <a:rPr lang="hr-HR" smtClean="0"/>
              <a:pPr>
                <a:defRPr/>
              </a:pPr>
              <a:t>12.8.2014.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870D-3BA6-48FC-BF16-9A8909499A30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573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96268D-9659-4A5D-A527-A4895AD7505B}" type="datetimeFigureOut">
              <a:rPr lang="hr-HR" smtClean="0"/>
              <a:pPr>
                <a:defRPr/>
              </a:pPr>
              <a:t>12.8.2014.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CF471-6067-4AD2-BB93-1E1206D76C77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2160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B2AAC9-A226-4FD8-845A-92190DE18E14}" type="datetimeFigureOut">
              <a:rPr lang="hr-HR" smtClean="0"/>
              <a:pPr>
                <a:defRPr/>
              </a:pPr>
              <a:t>12.8.2014.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F22C69-5BD2-40D7-AF55-0DC7CDD9D643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7834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090EA8-0B8F-41ED-8100-87E1018CFF8F}" type="datetimeFigureOut">
              <a:rPr lang="hr-HR" smtClean="0"/>
              <a:pPr>
                <a:defRPr/>
              </a:pPr>
              <a:t>12.8.2014.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77BCD8-D6BB-4071-9189-762C095011A8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8882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DFCCFB-3AD9-4AFC-B52A-F42275546F0D}" type="datetimeFigureOut">
              <a:rPr lang="hr-HR" smtClean="0"/>
              <a:pPr>
                <a:defRPr/>
              </a:pPr>
              <a:t>12.8.2014.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AF79C-1B7E-4CDE-BDD9-D71BE42E2B93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6427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78AC540-B68D-433A-8F43-751DB06029E2}" type="datetimeFigureOut">
              <a:rPr lang="hr-HR" smtClean="0"/>
              <a:pPr>
                <a:defRPr/>
              </a:pPr>
              <a:t>12.8.2014.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7A0210F-0360-4461-B924-274E50CB3025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043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 smtClean="0"/>
              <a:t>2</a:t>
            </a:r>
            <a:r>
              <a:rPr lang="hr-HR" altLang="sr-Latn-RS" dirty="0" smtClean="0"/>
              <a:t>. </a:t>
            </a:r>
            <a:r>
              <a:rPr lang="hr-HR" altLang="sr-Latn-RS" dirty="0" smtClean="0"/>
              <a:t>Proračunske tablice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5536" y="4221088"/>
            <a:ext cx="828092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2.2. </a:t>
            </a:r>
            <a:r>
              <a:rPr lang="hr-HR" i="1" dirty="0" smtClean="0"/>
              <a:t>Unos </a:t>
            </a:r>
            <a:r>
              <a:rPr lang="hr-HR" i="1" dirty="0"/>
              <a:t>i ispravljanje podataka u proračunskoj tablici</a:t>
            </a:r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altLang="sr-Latn-RS" smtClean="0"/>
              <a:t>Pogrešan rezultat zbog promjene relativnih adresa u formuli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557338"/>
            <a:ext cx="3336925" cy="2232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221163"/>
            <a:ext cx="3397250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405063"/>
            <a:ext cx="40386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Formula s apsolutnom adresom</a:t>
            </a: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484313"/>
            <a:ext cx="4038600" cy="2714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860800"/>
            <a:ext cx="40195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Oznake čestih pogrešaka</a:t>
            </a: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73" y="1557338"/>
            <a:ext cx="5173279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r-HR" i="1" dirty="0" smtClean="0"/>
              <a:t>Provjera usvojenosti znanja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hr-HR" sz="2400" i="1" dirty="0"/>
              <a:t>1. Koje podatke možeš upisati u ćeliju proračunske tablice?</a:t>
            </a:r>
            <a:endParaRPr lang="hr-HR" sz="2400" dirty="0"/>
          </a:p>
          <a:p>
            <a:pPr marL="0" indent="0">
              <a:buNone/>
            </a:pPr>
            <a:r>
              <a:rPr lang="hr-HR" sz="2400" i="1" dirty="0"/>
              <a:t>2. Što je formula?</a:t>
            </a:r>
            <a:endParaRPr lang="hr-HR" sz="2400" dirty="0"/>
          </a:p>
          <a:p>
            <a:pPr marL="0" indent="0">
              <a:buNone/>
            </a:pPr>
            <a:r>
              <a:rPr lang="hr-HR" sz="2400" i="1" dirty="0"/>
              <a:t>3. Kojim znakom počinje formula i zašto?</a:t>
            </a:r>
            <a:endParaRPr lang="hr-HR" sz="2400" dirty="0"/>
          </a:p>
          <a:p>
            <a:pPr marL="0" indent="0">
              <a:buNone/>
            </a:pPr>
            <a:r>
              <a:rPr lang="hr-HR" sz="2400" i="1" dirty="0"/>
              <a:t>4. Koje elemente može sadržavati formula?</a:t>
            </a:r>
            <a:endParaRPr lang="hr-HR" sz="2400" dirty="0"/>
          </a:p>
          <a:p>
            <a:pPr marL="0" indent="0">
              <a:buNone/>
            </a:pPr>
            <a:r>
              <a:rPr lang="hr-HR" sz="2400" i="1" dirty="0"/>
              <a:t>5. Napravi novu radnu knjigu. U ćeliju C5 upiši formulu =3*(2+1) i pritisni tipku Enter. Koliki je rezultat? U formuli obriši obje zagrade. Objasni što se dogodilo.</a:t>
            </a:r>
            <a:endParaRPr lang="hr-HR" sz="2400" dirty="0"/>
          </a:p>
          <a:p>
            <a:pPr marL="0" indent="0">
              <a:buNone/>
            </a:pPr>
            <a:r>
              <a:rPr lang="hr-HR" sz="2400" i="1" dirty="0"/>
              <a:t>6. Prikazane podatke prepiši na radni list 3 radne knjige Adrese_vježbe (sl. 2.2.). U ćeliju E2 upiši formulu kojom ćeš zbrojiti sve bodove koje je osvojio Ivan. Formulu kopiraj u raspon ćelija E3:E4 kako bi izračunao/ izračunala koliko su bodova osvojili Petra i Mudrica</a:t>
            </a:r>
            <a:r>
              <a:rPr lang="hr-HR" i="1" dirty="0"/>
              <a:t>. 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34558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078348" cy="295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565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85413"/>
            <a:ext cx="5496798" cy="4015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365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507413" cy="1143000"/>
          </a:xfrm>
        </p:spPr>
        <p:txBody>
          <a:bodyPr/>
          <a:lstStyle/>
          <a:p>
            <a:pPr eaLnBrk="1" hangingPunct="1"/>
            <a:r>
              <a:rPr lang="hr-HR" altLang="sr-Latn-RS" sz="4200" smtClean="0"/>
              <a:t>Popis učenika</a:t>
            </a:r>
          </a:p>
        </p:txBody>
      </p:sp>
      <p:pic>
        <p:nvPicPr>
          <p:cNvPr id="307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912" y="2230318"/>
            <a:ext cx="4978401" cy="31800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sr-Latn-RS" smtClean="0"/>
              <a:t>Popis učenika i uplaćeni iznos</a:t>
            </a:r>
            <a:endParaRPr lang="hr-HR" altLang="sr-Latn-RS" smtClean="0"/>
          </a:p>
        </p:txBody>
      </p:sp>
      <p:pic>
        <p:nvPicPr>
          <p:cNvPr id="40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12" y="2052238"/>
            <a:ext cx="4927601" cy="35361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vi-VN" dirty="0">
                <a:latin typeface="+mn-lt"/>
              </a:rPr>
              <a:t>Formula i građa formule</a:t>
            </a:r>
            <a:endParaRPr lang="hr-HR" dirty="0">
              <a:latin typeface="+mn-lt"/>
            </a:endParaRPr>
          </a:p>
        </p:txBody>
      </p:sp>
      <p:sp>
        <p:nvSpPr>
          <p:cNvPr id="5123" name="Rezervirano mjesto sadržaja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altLang="sr-Latn-RS" smtClean="0"/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30698" r="17223" b="16280"/>
          <a:stretch>
            <a:fillRect/>
          </a:stretch>
        </p:blipFill>
        <p:spPr bwMode="auto">
          <a:xfrm>
            <a:off x="1698625" y="1508125"/>
            <a:ext cx="574675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Primjeri formula</a:t>
            </a:r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6" t="30727" r="4707" b="16661"/>
          <a:stretch>
            <a:fillRect/>
          </a:stretch>
        </p:blipFill>
        <p:spPr>
          <a:xfrm>
            <a:off x="107950" y="1700213"/>
            <a:ext cx="8850313" cy="4962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>
            <a:normAutofit fontScale="90000"/>
          </a:bodyPr>
          <a:lstStyle/>
          <a:p>
            <a:r>
              <a:rPr lang="hr-HR" altLang="sr-Latn-RS" sz="4000" smtClean="0"/>
              <a:t>Znakovi za osnovne matematičke operacije i redoslijed provođenja matematičkih operacija</a:t>
            </a:r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48465" r="26433" b="18283"/>
          <a:stretch>
            <a:fillRect/>
          </a:stretch>
        </p:blipFill>
        <p:spPr>
          <a:xfrm>
            <a:off x="298450" y="2205038"/>
            <a:ext cx="4273550" cy="2033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8" t="33952" r="16225" b="39767"/>
          <a:stretch>
            <a:fillRect/>
          </a:stretch>
        </p:blipFill>
        <p:spPr bwMode="auto">
          <a:xfrm>
            <a:off x="1624013" y="4292600"/>
            <a:ext cx="7064375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Upisivanje formule</a:t>
            </a: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484313"/>
            <a:ext cx="4810125" cy="2598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789363"/>
            <a:ext cx="46005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altLang="sr-Latn-RS" smtClean="0"/>
              <a:t>Kopiranje formule</a:t>
            </a:r>
            <a:br>
              <a:rPr lang="hr-HR" altLang="sr-Latn-RS" smtClean="0"/>
            </a:br>
            <a:r>
              <a:rPr lang="hr-HR" altLang="sr-Latn-RS" smtClean="0"/>
              <a:t>s relativnom adresom</a:t>
            </a: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773238"/>
            <a:ext cx="6624637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4292600"/>
            <a:ext cx="65674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altLang="sr-Latn-RS" smtClean="0"/>
              <a:t>Kopiranje i premještanje</a:t>
            </a:r>
            <a:br>
              <a:rPr lang="hr-HR" altLang="sr-Latn-RS" smtClean="0"/>
            </a:br>
            <a:r>
              <a:rPr lang="hr-HR" altLang="sr-Latn-RS" smtClean="0"/>
              <a:t>formule s relativnom adresom</a:t>
            </a:r>
          </a:p>
        </p:txBody>
      </p:sp>
      <p:pic>
        <p:nvPicPr>
          <p:cNvPr id="1024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225" y="3072606"/>
            <a:ext cx="5057775" cy="1495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28788"/>
            <a:ext cx="60007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kstniOkvir 3"/>
          <p:cNvSpPr txBox="1">
            <a:spLocks noChangeArrowheads="1"/>
          </p:cNvSpPr>
          <p:nvPr/>
        </p:nvSpPr>
        <p:spPr bwMode="auto">
          <a:xfrm>
            <a:off x="6945313" y="1993900"/>
            <a:ext cx="1076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/>
              <a:t>Kopiranje</a:t>
            </a:r>
          </a:p>
          <a:p>
            <a:pPr eaLnBrk="1" hangingPunct="1"/>
            <a:r>
              <a:rPr lang="hr-HR" altLang="sr-Latn-RS"/>
              <a:t>formule</a:t>
            </a:r>
          </a:p>
        </p:txBody>
      </p:sp>
      <p:sp>
        <p:nvSpPr>
          <p:cNvPr id="10246" name="TekstniOkvir 6"/>
          <p:cNvSpPr txBox="1">
            <a:spLocks noChangeArrowheads="1"/>
          </p:cNvSpPr>
          <p:nvPr/>
        </p:nvSpPr>
        <p:spPr bwMode="auto">
          <a:xfrm>
            <a:off x="447675" y="5084763"/>
            <a:ext cx="14144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hr-HR" altLang="sr-Latn-RS"/>
              <a:t>Premještanje</a:t>
            </a:r>
          </a:p>
          <a:p>
            <a:pPr algn="r" eaLnBrk="1" hangingPunct="1"/>
            <a:r>
              <a:rPr lang="hr-HR" altLang="sr-Latn-RS"/>
              <a:t>formule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imbus_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nimbus_7</Template>
  <TotalTime>134</TotalTime>
  <Words>187</Words>
  <Application>Microsoft Office PowerPoint</Application>
  <PresentationFormat>Prikaz na zaslonu (4:3)</PresentationFormat>
  <Paragraphs>24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8" baseType="lpstr">
      <vt:lpstr>Calibri</vt:lpstr>
      <vt:lpstr>Arial</vt:lpstr>
      <vt:lpstr>nimbus_7</vt:lpstr>
      <vt:lpstr>2. Proračunske tablice</vt:lpstr>
      <vt:lpstr>Popis učenika</vt:lpstr>
      <vt:lpstr>Popis učenika i uplaćeni iznos</vt:lpstr>
      <vt:lpstr>Formula i građa formule</vt:lpstr>
      <vt:lpstr>Primjeri formula</vt:lpstr>
      <vt:lpstr>Znakovi za osnovne matematičke operacije i redoslijed provođenja matematičkih operacija</vt:lpstr>
      <vt:lpstr>Upisivanje formule</vt:lpstr>
      <vt:lpstr>Kopiranje formule s relativnom adresom</vt:lpstr>
      <vt:lpstr>Kopiranje i premještanje formule s relativnom adresom</vt:lpstr>
      <vt:lpstr>Pogrešan rezultat zbog promjene relativnih adresa u formuli</vt:lpstr>
      <vt:lpstr>Formula s apsolutnom adresom</vt:lpstr>
      <vt:lpstr>Oznake čestih pogrešaka</vt:lpstr>
      <vt:lpstr>Provjera usvojenosti znanja 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Internet i mrežne usluge</dc:title>
  <dc:creator>Bojan Floriani</dc:creator>
  <cp:lastModifiedBy>Silvana</cp:lastModifiedBy>
  <cp:revision>56</cp:revision>
  <dcterms:created xsi:type="dcterms:W3CDTF">2014-01-16T20:56:34Z</dcterms:created>
  <dcterms:modified xsi:type="dcterms:W3CDTF">2014-08-12T12:08:10Z</dcterms:modified>
</cp:coreProperties>
</file>