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sr-Latn-R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A218F4-5DD7-4F11-93EB-0EC73AF477A2}" type="datetimeFigureOut">
              <a:rPr lang="hr-HR" smtClean="0"/>
              <a:pPr>
                <a:defRPr/>
              </a:pPr>
              <a:t>12.8.2014.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20C467-9929-433C-8675-ECAB5ED1BD4F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940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674927-CB23-44B6-9643-28CC394D9E06}" type="datetimeFigureOut">
              <a:rPr lang="hr-HR" smtClean="0"/>
              <a:pPr>
                <a:defRPr/>
              </a:pPr>
              <a:t>12.8.2014.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641AD-241C-498F-A107-C458425992DD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19404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D8EBD6-7746-47DF-ACDE-3D24BA89E237}" type="datetimeFigureOut">
              <a:rPr lang="hr-HR" smtClean="0"/>
              <a:pPr>
                <a:defRPr/>
              </a:pPr>
              <a:t>12.8.2014.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B2C40B-7054-4F52-B115-A2CF0EBEF010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08725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553" y="116632"/>
            <a:ext cx="2304256" cy="6606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C3F65A-F789-4D93-A353-B00AA3E8F50F}" type="datetimeFigureOut">
              <a:rPr lang="hr-HR" smtClean="0"/>
              <a:pPr>
                <a:defRPr/>
              </a:pPr>
              <a:t>12.8.2014.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6372200" y="6165304"/>
            <a:ext cx="2133600" cy="365125"/>
          </a:xfrm>
        </p:spPr>
        <p:txBody>
          <a:bodyPr/>
          <a:lstStyle/>
          <a:p>
            <a:pPr>
              <a:defRPr/>
            </a:pPr>
            <a:fld id="{EE7CC526-2971-4C82-A2A7-046CEA331EA3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68184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1C991C-88CB-44B7-B132-B76BC893E7FB}" type="datetimeFigureOut">
              <a:rPr lang="hr-HR" smtClean="0"/>
              <a:pPr>
                <a:defRPr/>
              </a:pPr>
              <a:t>12.8.2014.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7CEE26-F88B-421C-977F-0FF5FDF7F8B5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32061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A00E7B-E219-47DB-B9C6-006B9FEE91E2}" type="datetimeFigureOut">
              <a:rPr lang="hr-HR" smtClean="0"/>
              <a:pPr>
                <a:defRPr/>
              </a:pPr>
              <a:t>12.8.2014.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792AF9-C560-4A62-8743-86986FB8EE5C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6293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793A94-3FCD-42A9-9632-19D1B907C0C3}" type="datetimeFigureOut">
              <a:rPr lang="hr-HR" smtClean="0"/>
              <a:pPr>
                <a:defRPr/>
              </a:pPr>
              <a:t>12.8.2014.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DC7CDC-3E7B-4238-8C7B-BE0B3B8910AC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25736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C3534E-2839-47AF-ADB6-C2A988DB846E}" type="datetimeFigureOut">
              <a:rPr lang="hr-HR" smtClean="0"/>
              <a:pPr>
                <a:defRPr/>
              </a:pPr>
              <a:t>12.8.2014.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66F852-31FA-4A59-9DE0-C9CC58FB2447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42160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03508C-2769-4052-AC6B-F6320A4C9B5E}" type="datetimeFigureOut">
              <a:rPr lang="hr-HR" smtClean="0"/>
              <a:pPr>
                <a:defRPr/>
              </a:pPr>
              <a:t>12.8.2014.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BA9C0B-0A5C-4318-A5CF-8C1E7A6FB2B8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7834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445466-F7E6-4F90-95B9-24BF07EADD71}" type="datetimeFigureOut">
              <a:rPr lang="hr-HR" smtClean="0"/>
              <a:pPr>
                <a:defRPr/>
              </a:pPr>
              <a:t>12.8.2014.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8AF733-29B9-4483-BCBB-A9F28CF1A2AE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48882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BF49A9-2092-4F87-BADA-897502595AC1}" type="datetimeFigureOut">
              <a:rPr lang="hr-HR" smtClean="0"/>
              <a:pPr>
                <a:defRPr/>
              </a:pPr>
              <a:t>12.8.2014.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BA29E5-7038-4E86-A45D-042E4CB29715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56427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652EF06-9F66-4BED-9778-5F60C4A815CF}" type="datetimeFigureOut">
              <a:rPr lang="hr-HR" smtClean="0"/>
              <a:pPr>
                <a:defRPr/>
              </a:pPr>
              <a:t>12.8.2014.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A080BF5-D66A-4108-B11B-D271ABB62F8F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90438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hr-HR" altLang="sr-Latn-RS" dirty="0" smtClean="0"/>
              <a:t>2. Proračunske tablice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31640" y="4221088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2.5. </a:t>
            </a:r>
            <a:r>
              <a:rPr lang="hr-HR" i="1" dirty="0"/>
              <a:t>Funkcije</a:t>
            </a:r>
            <a:endParaRPr lang="hr-H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mtClean="0"/>
              <a:t>Operatori usporedbe</a:t>
            </a:r>
          </a:p>
        </p:txBody>
      </p:sp>
      <p:pic>
        <p:nvPicPr>
          <p:cNvPr id="112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5" t="63680" r="47227" b="5817"/>
          <a:stretch>
            <a:fillRect/>
          </a:stretch>
        </p:blipFill>
        <p:spPr>
          <a:xfrm>
            <a:off x="468313" y="1341438"/>
            <a:ext cx="8128000" cy="5214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altLang="sr-Latn-RS" smtClean="0"/>
              <a:t>Padajući izbornik</a:t>
            </a:r>
            <a:br>
              <a:rPr lang="hr-HR" altLang="sr-Latn-RS" smtClean="0"/>
            </a:br>
            <a:r>
              <a:rPr lang="hr-HR" altLang="sr-Latn-RS" smtClean="0"/>
              <a:t>s popisom funkcija</a:t>
            </a:r>
          </a:p>
        </p:txBody>
      </p:sp>
      <p:pic>
        <p:nvPicPr>
          <p:cNvPr id="122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2868613"/>
            <a:ext cx="6580187" cy="1292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mtClean="0"/>
              <a:t>Automatski zbroj</a:t>
            </a:r>
          </a:p>
        </p:txBody>
      </p:sp>
      <p:pic>
        <p:nvPicPr>
          <p:cNvPr id="1331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780928"/>
            <a:ext cx="2376264" cy="28312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2254250"/>
            <a:ext cx="4105275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356992"/>
            <a:ext cx="2079625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mtClean="0"/>
              <a:t>Umetanje funkcija</a:t>
            </a:r>
          </a:p>
        </p:txBody>
      </p:sp>
      <p:pic>
        <p:nvPicPr>
          <p:cNvPr id="143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2263775"/>
            <a:ext cx="3125787" cy="1200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379913"/>
            <a:ext cx="919163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450" y="1870075"/>
            <a:ext cx="4965700" cy="430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4959" y="0"/>
            <a:ext cx="8229600" cy="1143000"/>
          </a:xfrm>
        </p:spPr>
        <p:txBody>
          <a:bodyPr/>
          <a:lstStyle/>
          <a:p>
            <a:r>
              <a:rPr lang="hr-HR" dirty="0" smtClean="0"/>
              <a:t>Provjera usvojenosti znanja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908720"/>
            <a:ext cx="8229600" cy="54006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r-HR" i="1" dirty="0"/>
              <a:t>1. Što je funkcija?</a:t>
            </a:r>
            <a:endParaRPr lang="hr-HR" dirty="0"/>
          </a:p>
          <a:p>
            <a:pPr marL="0" indent="0">
              <a:buNone/>
            </a:pPr>
            <a:r>
              <a:rPr lang="hr-HR" i="1" dirty="0"/>
              <a:t>2. Što su argumenti funkcije?</a:t>
            </a:r>
            <a:endParaRPr lang="hr-HR" dirty="0"/>
          </a:p>
          <a:p>
            <a:pPr marL="0" indent="0">
              <a:buNone/>
            </a:pPr>
            <a:r>
              <a:rPr lang="hr-HR" i="1" dirty="0"/>
              <a:t>3. Koje argumente sadrži funkcija ROUND?</a:t>
            </a:r>
            <a:endParaRPr lang="hr-HR" dirty="0"/>
          </a:p>
          <a:p>
            <a:pPr marL="0" indent="0">
              <a:buNone/>
            </a:pPr>
            <a:r>
              <a:rPr lang="hr-HR" i="1" dirty="0"/>
              <a:t>4. U novu radnu knjigu prepiši podatke sa slike</a:t>
            </a:r>
            <a:r>
              <a:rPr lang="hr-HR" i="1" dirty="0" smtClean="0"/>
              <a:t>.</a:t>
            </a:r>
            <a:br>
              <a:rPr lang="hr-HR" i="1" dirty="0" smtClean="0"/>
            </a:br>
            <a:r>
              <a:rPr lang="hr-HR" i="1" dirty="0" smtClean="0"/>
              <a:t/>
            </a:r>
            <a:br>
              <a:rPr lang="hr-HR" i="1" dirty="0" smtClean="0"/>
            </a:br>
            <a:r>
              <a:rPr lang="hr-HR" i="1" dirty="0" smtClean="0"/>
              <a:t/>
            </a:r>
            <a:br>
              <a:rPr lang="hr-HR" i="1" dirty="0" smtClean="0"/>
            </a:br>
            <a:r>
              <a:rPr lang="hr-HR" i="1" dirty="0" smtClean="0"/>
              <a:t/>
            </a:r>
            <a:br>
              <a:rPr lang="hr-HR" i="1" dirty="0" smtClean="0"/>
            </a:br>
            <a:r>
              <a:rPr lang="hr-HR" i="1" dirty="0" smtClean="0"/>
              <a:t/>
            </a:r>
            <a:br>
              <a:rPr lang="hr-HR" i="1" dirty="0" smtClean="0"/>
            </a:br>
            <a:endParaRPr lang="hr-HR" dirty="0"/>
          </a:p>
          <a:p>
            <a:pPr marL="0" indent="0">
              <a:buNone/>
            </a:pPr>
            <a:r>
              <a:rPr lang="hr-HR" i="1" dirty="0"/>
              <a:t>U ćeliju E2 upiši funkciju kojom ćeš izračunati ukupan iznos izdvojen za kupovinu odjeće. Radnu knjigu spremi pod nazivom </a:t>
            </a:r>
            <a:r>
              <a:rPr lang="hr-HR" b="1" i="1" dirty="0"/>
              <a:t>Odjeća</a:t>
            </a:r>
            <a:r>
              <a:rPr lang="hr-HR" i="1" dirty="0"/>
              <a:t>.</a:t>
            </a:r>
            <a:endParaRPr lang="hr-HR" dirty="0"/>
          </a:p>
          <a:p>
            <a:pPr marL="0" indent="0">
              <a:buNone/>
            </a:pPr>
            <a:r>
              <a:rPr lang="hr-HR" i="1" dirty="0"/>
              <a:t>5. U radnoj knjizi Odjeća, u ćeliju F1 upiši tekst </a:t>
            </a:r>
            <a:r>
              <a:rPr lang="hr-HR" b="1" i="1" dirty="0"/>
              <a:t>Najmanja cijena</a:t>
            </a:r>
            <a:r>
              <a:rPr lang="hr-HR" i="1" dirty="0"/>
              <a:t>, u ćeliju G1 upiši tekst </a:t>
            </a:r>
            <a:r>
              <a:rPr lang="hr-HR" b="1" i="1" dirty="0"/>
              <a:t>Prosjek</a:t>
            </a:r>
            <a:r>
              <a:rPr lang="hr-HR" i="1" dirty="0"/>
              <a:t>.</a:t>
            </a:r>
            <a:endParaRPr lang="hr-HR" dirty="0"/>
          </a:p>
          <a:p>
            <a:pPr marL="0" indent="0">
              <a:buNone/>
            </a:pPr>
            <a:r>
              <a:rPr lang="hr-HR" i="1" dirty="0"/>
              <a:t>U ćeliju F2 upiši formulu koja će prikazati najmanju cijenu kupljene odjeće, a u ćeliju G2 upiši formulu za izračun prosjeka vrijednosti upisanih u rasponu ćelija B2:D2, korištenjem odgovarajućih funkcija.</a:t>
            </a:r>
            <a:endParaRPr lang="hr-HR" dirty="0"/>
          </a:p>
          <a:p>
            <a:pPr marL="0" indent="0">
              <a:buNone/>
            </a:pPr>
            <a:r>
              <a:rPr lang="hr-HR" i="1" dirty="0"/>
              <a:t>6. U radnoj knjizi Odjeća u stupcu H prikaži vrijednosti iz stupca E zaokružene na tri decimale, korištenjem odgovarajuće funkcije.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348880"/>
            <a:ext cx="4842736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433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slov 1"/>
          <p:cNvSpPr>
            <a:spLocks noGrp="1"/>
          </p:cNvSpPr>
          <p:nvPr>
            <p:ph type="title"/>
          </p:nvPr>
        </p:nvSpPr>
        <p:spPr>
          <a:xfrm>
            <a:off x="179388" y="260350"/>
            <a:ext cx="8507412" cy="1143000"/>
          </a:xfrm>
        </p:spPr>
        <p:txBody>
          <a:bodyPr/>
          <a:lstStyle/>
          <a:p>
            <a:pPr eaLnBrk="1" hangingPunct="1"/>
            <a:r>
              <a:rPr lang="hr-HR" altLang="sr-Latn-RS" sz="4000" smtClean="0"/>
              <a:t>Računanje prosjeka ocjena</a:t>
            </a:r>
            <a:endParaRPr lang="hr-HR" altLang="sr-Latn-RS" sz="4200" smtClean="0"/>
          </a:p>
        </p:txBody>
      </p:sp>
      <p:pic>
        <p:nvPicPr>
          <p:cNvPr id="307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420888"/>
            <a:ext cx="6254440" cy="172640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mtClean="0"/>
              <a:t>Biblioteka funkcija</a:t>
            </a:r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2636838"/>
            <a:ext cx="84867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mtClean="0"/>
              <a:t>Građa funkcije</a:t>
            </a:r>
          </a:p>
        </p:txBody>
      </p:sp>
      <p:pic>
        <p:nvPicPr>
          <p:cNvPr id="51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6" t="36346" r="30592" b="37112"/>
          <a:stretch>
            <a:fillRect/>
          </a:stretch>
        </p:blipFill>
        <p:spPr>
          <a:xfrm>
            <a:off x="2135188" y="1658938"/>
            <a:ext cx="5197475" cy="4002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mtClean="0"/>
              <a:t>Uporaba funkcije SUM</a:t>
            </a:r>
          </a:p>
        </p:txBody>
      </p:sp>
      <p:pic>
        <p:nvPicPr>
          <p:cNvPr id="61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564904"/>
            <a:ext cx="7451055" cy="210065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mtClean="0"/>
              <a:t>Uporaba funkcije AVERAGE</a:t>
            </a:r>
          </a:p>
        </p:txBody>
      </p:sp>
      <p:sp>
        <p:nvSpPr>
          <p:cNvPr id="7171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altLang="sr-Latn-RS" smtClean="0"/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2781300"/>
            <a:ext cx="865346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mtClean="0"/>
              <a:t>Zaokruživanje funkcijom ROUND</a:t>
            </a:r>
          </a:p>
        </p:txBody>
      </p:sp>
      <p:pic>
        <p:nvPicPr>
          <p:cNvPr id="81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852936"/>
            <a:ext cx="7453541" cy="158231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mtClean="0"/>
              <a:t>Uporaba funkcije MIN</a:t>
            </a:r>
          </a:p>
        </p:txBody>
      </p:sp>
      <p:pic>
        <p:nvPicPr>
          <p:cNvPr id="92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564904"/>
            <a:ext cx="6605018" cy="189408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altLang="sr-Latn-RS" smtClean="0"/>
              <a:t>Funkcija IF</a:t>
            </a:r>
            <a:br>
              <a:rPr lang="hr-HR" altLang="sr-Latn-RS" smtClean="0"/>
            </a:br>
            <a:r>
              <a:rPr lang="hr-HR" altLang="sr-Latn-RS" smtClean="0"/>
              <a:t>podatci za vježbu 8</a:t>
            </a:r>
          </a:p>
        </p:txBody>
      </p:sp>
      <p:pic>
        <p:nvPicPr>
          <p:cNvPr id="102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636912"/>
            <a:ext cx="4603452" cy="22786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nimbus_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nimbus_7</Template>
  <TotalTime>188</TotalTime>
  <Words>71</Words>
  <Application>Microsoft Office PowerPoint</Application>
  <PresentationFormat>Prikaz na zaslonu (4:3)</PresentationFormat>
  <Paragraphs>23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5" baseType="lpstr">
      <vt:lpstr>nimbus_7</vt:lpstr>
      <vt:lpstr>2. Proračunske tablice</vt:lpstr>
      <vt:lpstr>Računanje prosjeka ocjena</vt:lpstr>
      <vt:lpstr>Biblioteka funkcija</vt:lpstr>
      <vt:lpstr>Građa funkcije</vt:lpstr>
      <vt:lpstr>Uporaba funkcije SUM</vt:lpstr>
      <vt:lpstr>Uporaba funkcije AVERAGE</vt:lpstr>
      <vt:lpstr>Zaokruživanje funkcijom ROUND</vt:lpstr>
      <vt:lpstr>Uporaba funkcije MIN</vt:lpstr>
      <vt:lpstr>Funkcija IF podatci za vježbu 8</vt:lpstr>
      <vt:lpstr>Operatori usporedbe</vt:lpstr>
      <vt:lpstr>Padajući izbornik s popisom funkcija</vt:lpstr>
      <vt:lpstr>Automatski zbroj</vt:lpstr>
      <vt:lpstr>Umetanje funkcija</vt:lpstr>
      <vt:lpstr>Provjera usvojenosti znanja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 Internet i mrežne usluge</dc:title>
  <dc:creator>Bojan Floriani</dc:creator>
  <cp:lastModifiedBy>Silvana</cp:lastModifiedBy>
  <cp:revision>79</cp:revision>
  <dcterms:created xsi:type="dcterms:W3CDTF">2014-01-16T20:56:34Z</dcterms:created>
  <dcterms:modified xsi:type="dcterms:W3CDTF">2014-08-12T16:10:02Z</dcterms:modified>
</cp:coreProperties>
</file>